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258" r:id="rId5"/>
    <p:sldId id="259" r:id="rId6"/>
    <p:sldId id="261" r:id="rId7"/>
    <p:sldId id="263" r:id="rId8"/>
    <p:sldId id="262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0" d="100"/>
          <a:sy n="50" d="100"/>
        </p:scale>
        <p:origin x="48" y="1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5956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76438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Library Management System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226123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Our library management application offers a comprehensive solution to handle all your book-related needs. From searching for titles to managing user information and borrowing processes, this platform puts the power in your hands.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5897642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Bilge Kağan ÖZKAN - Tuna ÖZTÜRK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Text 1"/>
          <p:cNvSpPr/>
          <p:nvPr/>
        </p:nvSpPr>
        <p:spPr>
          <a:xfrm>
            <a:off x="2517696" y="10150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Other Features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7696" y="2292548"/>
            <a:ext cx="2836545" cy="283654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517696" y="53790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Login Process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517696" y="5948363"/>
            <a:ext cx="28365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Users and Librarians must login to use the system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3833" y="2292548"/>
            <a:ext cx="2836545" cy="283654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903833" y="53790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 Types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903833" y="5948363"/>
            <a:ext cx="28365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Users and Librarians online access their user-specific features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9971" y="2292548"/>
            <a:ext cx="2836545" cy="283654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89971" y="53790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Error Management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89971" y="5948363"/>
            <a:ext cx="28365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When a user attemps unauthorized actions system gives error.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4307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116461" y="1761460"/>
            <a:ext cx="4861679" cy="6075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85"/>
              </a:lnSpc>
              <a:buNone/>
            </a:pPr>
            <a:r>
              <a:rPr lang="en-US" sz="3828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 Features</a:t>
            </a:r>
            <a:endParaRPr lang="en-US" sz="3828" dirty="0"/>
          </a:p>
        </p:txBody>
      </p:sp>
      <p:sp>
        <p:nvSpPr>
          <p:cNvPr id="6" name="Shape 2"/>
          <p:cNvSpPr/>
          <p:nvPr/>
        </p:nvSpPr>
        <p:spPr>
          <a:xfrm>
            <a:off x="3116461" y="2816235"/>
            <a:ext cx="437555" cy="437555"/>
          </a:xfrm>
          <a:prstGeom prst="roundRect">
            <a:avLst>
              <a:gd name="adj" fmla="val 2000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7" name="Text 3"/>
          <p:cNvSpPr/>
          <p:nvPr/>
        </p:nvSpPr>
        <p:spPr>
          <a:xfrm>
            <a:off x="3255526" y="2852668"/>
            <a:ext cx="159306" cy="3645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1"/>
              </a:lnSpc>
              <a:buNone/>
            </a:pPr>
            <a:r>
              <a:rPr lang="en-US" sz="229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297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8445" y="2879457"/>
            <a:ext cx="1551742" cy="232755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748445" y="5425728"/>
            <a:ext cx="2037517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3"/>
              </a:lnSpc>
              <a:buNone/>
            </a:pPr>
            <a:r>
              <a:rPr lang="en-US" sz="1914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Search Books</a:t>
            </a:r>
            <a:endParaRPr lang="en-US" sz="1914" dirty="0"/>
          </a:p>
        </p:txBody>
      </p:sp>
      <p:sp>
        <p:nvSpPr>
          <p:cNvPr id="10" name="Text 5"/>
          <p:cNvSpPr/>
          <p:nvPr/>
        </p:nvSpPr>
        <p:spPr>
          <a:xfrm>
            <a:off x="3748445" y="5846256"/>
            <a:ext cx="2037517" cy="6219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3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Easily find books by name, author, or ID.</a:t>
            </a:r>
            <a:endParaRPr lang="en-US" sz="1531" dirty="0"/>
          </a:p>
        </p:txBody>
      </p:sp>
      <p:sp>
        <p:nvSpPr>
          <p:cNvPr id="11" name="Shape 6"/>
          <p:cNvSpPr/>
          <p:nvPr/>
        </p:nvSpPr>
        <p:spPr>
          <a:xfrm>
            <a:off x="5980390" y="2816235"/>
            <a:ext cx="437555" cy="437555"/>
          </a:xfrm>
          <a:prstGeom prst="roundRect">
            <a:avLst>
              <a:gd name="adj" fmla="val 2000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2" name="Text 7"/>
          <p:cNvSpPr/>
          <p:nvPr/>
        </p:nvSpPr>
        <p:spPr>
          <a:xfrm>
            <a:off x="6119455" y="2852668"/>
            <a:ext cx="159306" cy="3645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1"/>
              </a:lnSpc>
              <a:buNone/>
            </a:pPr>
            <a:r>
              <a:rPr lang="en-US" sz="229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297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2374" y="2879457"/>
            <a:ext cx="2037517" cy="203751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612374" y="5135691"/>
            <a:ext cx="2037517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3"/>
              </a:lnSpc>
              <a:buNone/>
            </a:pPr>
            <a:r>
              <a:rPr lang="en-US" sz="1914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View User Info</a:t>
            </a:r>
            <a:endParaRPr lang="en-US" sz="1914" dirty="0"/>
          </a:p>
        </p:txBody>
      </p:sp>
      <p:sp>
        <p:nvSpPr>
          <p:cNvPr id="15" name="Text 9"/>
          <p:cNvSpPr/>
          <p:nvPr/>
        </p:nvSpPr>
        <p:spPr>
          <a:xfrm>
            <a:off x="6612374" y="5556220"/>
            <a:ext cx="2037517" cy="9329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3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Access your personal book history, due dates, and fees.</a:t>
            </a:r>
            <a:endParaRPr lang="en-US" sz="1531" dirty="0"/>
          </a:p>
        </p:txBody>
      </p:sp>
      <p:sp>
        <p:nvSpPr>
          <p:cNvPr id="16" name="Shape 10"/>
          <p:cNvSpPr/>
          <p:nvPr/>
        </p:nvSpPr>
        <p:spPr>
          <a:xfrm>
            <a:off x="8844320" y="2816235"/>
            <a:ext cx="437555" cy="437555"/>
          </a:xfrm>
          <a:prstGeom prst="roundRect">
            <a:avLst>
              <a:gd name="adj" fmla="val 2000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7" name="Text 11"/>
          <p:cNvSpPr/>
          <p:nvPr/>
        </p:nvSpPr>
        <p:spPr>
          <a:xfrm>
            <a:off x="8983385" y="2852668"/>
            <a:ext cx="159306" cy="3645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1"/>
              </a:lnSpc>
              <a:buNone/>
            </a:pPr>
            <a:r>
              <a:rPr lang="en-US" sz="229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297" dirty="0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76303" y="2879457"/>
            <a:ext cx="2037517" cy="1357908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9476303" y="4456083"/>
            <a:ext cx="2037517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3"/>
              </a:lnSpc>
              <a:buNone/>
            </a:pPr>
            <a:r>
              <a:rPr lang="en-US" sz="1914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Borrow Books</a:t>
            </a:r>
            <a:endParaRPr lang="en-US" sz="1914" dirty="0"/>
          </a:p>
        </p:txBody>
      </p:sp>
      <p:sp>
        <p:nvSpPr>
          <p:cNvPr id="20" name="Text 13"/>
          <p:cNvSpPr/>
          <p:nvPr/>
        </p:nvSpPr>
        <p:spPr>
          <a:xfrm>
            <a:off x="9476303" y="4876611"/>
            <a:ext cx="2037517" cy="12439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3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Request a book from librarian by providing your student ID and the book's ID.</a:t>
            </a:r>
            <a:endParaRPr lang="en-US" sz="153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517696" y="400526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Librarian Features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7696" y="5032891"/>
            <a:ext cx="555427" cy="55542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517696" y="581048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Book Management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517696" y="6290905"/>
            <a:ext cx="463081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Add and remove books.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5032891"/>
            <a:ext cx="555427" cy="55542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481768" y="581048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 Management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7481768" y="6290905"/>
            <a:ext cx="463081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Monitor and manage user borrowing and returning activities.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Text 1"/>
          <p:cNvSpPr/>
          <p:nvPr/>
        </p:nvSpPr>
        <p:spPr>
          <a:xfrm>
            <a:off x="2517696" y="18913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Book Details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7696" y="3030022"/>
            <a:ext cx="2976086" cy="183927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517696" y="514695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Book Information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517696" y="5627370"/>
            <a:ext cx="297608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View the title, author, type, and location of a book.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7038" y="3030022"/>
            <a:ext cx="2976086" cy="183927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27038" y="514695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Availability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827038" y="5627370"/>
            <a:ext cx="297608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Check if the book is currently available or checked out.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6380" y="3030022"/>
            <a:ext cx="2976205" cy="183939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36380" y="514707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Borrowing Process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36380" y="5627489"/>
            <a:ext cx="297620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Initiate the borrowing process by providing your student ID.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Text 1"/>
          <p:cNvSpPr/>
          <p:nvPr/>
        </p:nvSpPr>
        <p:spPr>
          <a:xfrm>
            <a:off x="2517696" y="102477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 Information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517696" y="2163485"/>
            <a:ext cx="4686419" cy="1650802"/>
          </a:xfrm>
          <a:prstGeom prst="roundRect">
            <a:avLst>
              <a:gd name="adj" fmla="val 605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2747486" y="239327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Borrowed Books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747486" y="2873693"/>
            <a:ext cx="42268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View a list of the books you have currently borrowed.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163485"/>
            <a:ext cx="4686419" cy="1650802"/>
          </a:xfrm>
          <a:prstGeom prst="roundRect">
            <a:avLst>
              <a:gd name="adj" fmla="val 605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7656076" y="239327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Due Dates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2873693"/>
            <a:ext cx="42268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See the due dates for returning borrowed books.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517696" y="4036457"/>
            <a:ext cx="4686419" cy="1295400"/>
          </a:xfrm>
          <a:prstGeom prst="roundRect">
            <a:avLst>
              <a:gd name="adj" fmla="val 771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2" name="Text 9"/>
          <p:cNvSpPr/>
          <p:nvPr/>
        </p:nvSpPr>
        <p:spPr>
          <a:xfrm>
            <a:off x="2747486" y="426624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Borrowing Time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747486" y="4746665"/>
            <a:ext cx="42268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See the borrowing date for borrowed books.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036457"/>
            <a:ext cx="4686419" cy="1295400"/>
          </a:xfrm>
          <a:prstGeom prst="roundRect">
            <a:avLst>
              <a:gd name="adj" fmla="val 771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5" name="Text 12"/>
          <p:cNvSpPr/>
          <p:nvPr/>
        </p:nvSpPr>
        <p:spPr>
          <a:xfrm>
            <a:off x="7656076" y="426624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Returning Time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4746665"/>
            <a:ext cx="42268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See the returning date for borrowed books.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2517696" y="5554028"/>
            <a:ext cx="4686419" cy="1650802"/>
          </a:xfrm>
          <a:prstGeom prst="roundRect">
            <a:avLst>
              <a:gd name="adj" fmla="val 605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8" name="Text 15"/>
          <p:cNvSpPr/>
          <p:nvPr/>
        </p:nvSpPr>
        <p:spPr>
          <a:xfrm>
            <a:off x="2747486" y="57838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Fines</a:t>
            </a:r>
            <a:endParaRPr lang="en-US" sz="2187" dirty="0"/>
          </a:p>
        </p:txBody>
      </p:sp>
      <p:sp>
        <p:nvSpPr>
          <p:cNvPr id="19" name="Text 16"/>
          <p:cNvSpPr/>
          <p:nvPr/>
        </p:nvSpPr>
        <p:spPr>
          <a:xfrm>
            <a:off x="2747486" y="6264235"/>
            <a:ext cx="42268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Check any outstanding fees for late returns or lost books.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7426285" y="5554028"/>
            <a:ext cx="4686419" cy="1650802"/>
          </a:xfrm>
          <a:prstGeom prst="roundRect">
            <a:avLst>
              <a:gd name="adj" fmla="val 605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1" name="Text 18"/>
          <p:cNvSpPr/>
          <p:nvPr/>
        </p:nvSpPr>
        <p:spPr>
          <a:xfrm>
            <a:off x="7656076" y="57838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Payment Status</a:t>
            </a:r>
            <a:endParaRPr lang="en-US" sz="2187" dirty="0"/>
          </a:p>
        </p:txBody>
      </p:sp>
      <p:sp>
        <p:nvSpPr>
          <p:cNvPr id="22" name="Text 19"/>
          <p:cNvSpPr/>
          <p:nvPr/>
        </p:nvSpPr>
        <p:spPr>
          <a:xfrm>
            <a:off x="7656076" y="6264235"/>
            <a:ext cx="42268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Manage the status of any fines or fees you need to pay.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386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313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924663" y="537329"/>
            <a:ext cx="5647730" cy="6105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09"/>
              </a:lnSpc>
              <a:buNone/>
            </a:pPr>
            <a:r>
              <a:rPr lang="en-US" sz="3847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Borrowing Process for User</a:t>
            </a:r>
            <a:endParaRPr lang="en-US" sz="3847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4663" y="1440894"/>
            <a:ext cx="977027" cy="156329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194703" y="1636276"/>
            <a:ext cx="2442686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4"/>
              </a:lnSpc>
              <a:buNone/>
            </a:pPr>
            <a:r>
              <a:rPr lang="en-US" sz="1923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Search Book</a:t>
            </a:r>
            <a:endParaRPr lang="en-US" sz="1923" dirty="0"/>
          </a:p>
        </p:txBody>
      </p:sp>
      <p:sp>
        <p:nvSpPr>
          <p:cNvPr id="8" name="Text 3"/>
          <p:cNvSpPr/>
          <p:nvPr/>
        </p:nvSpPr>
        <p:spPr>
          <a:xfrm>
            <a:off x="6194703" y="2058829"/>
            <a:ext cx="7168515" cy="3125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2"/>
              </a:lnSpc>
              <a:buNone/>
            </a:pPr>
            <a:r>
              <a:rPr lang="en-US" sz="153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Search book by name, author or ID and check their availabilities.</a:t>
            </a:r>
            <a:endParaRPr lang="en-US" sz="1539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4663" y="3004185"/>
            <a:ext cx="977027" cy="156329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194703" y="3199567"/>
            <a:ext cx="2442686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4"/>
              </a:lnSpc>
              <a:buNone/>
            </a:pPr>
            <a:r>
              <a:rPr lang="en-US" sz="1923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Select Book</a:t>
            </a:r>
            <a:endParaRPr lang="en-US" sz="1923" dirty="0"/>
          </a:p>
        </p:txBody>
      </p:sp>
      <p:sp>
        <p:nvSpPr>
          <p:cNvPr id="11" name="Text 5"/>
          <p:cNvSpPr/>
          <p:nvPr/>
        </p:nvSpPr>
        <p:spPr>
          <a:xfrm>
            <a:off x="6194703" y="3622119"/>
            <a:ext cx="7168515" cy="3125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2"/>
              </a:lnSpc>
              <a:buNone/>
            </a:pPr>
            <a:r>
              <a:rPr lang="en-US" sz="153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Identify the book you want to borrow by its ID.</a:t>
            </a:r>
            <a:endParaRPr lang="en-US" sz="1539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4663" y="4567476"/>
            <a:ext cx="977027" cy="156329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194703" y="4762857"/>
            <a:ext cx="2442686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4"/>
              </a:lnSpc>
              <a:buNone/>
            </a:pPr>
            <a:r>
              <a:rPr lang="en-US" sz="1923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Provide ID</a:t>
            </a:r>
            <a:endParaRPr lang="en-US" sz="1923" dirty="0"/>
          </a:p>
        </p:txBody>
      </p:sp>
      <p:sp>
        <p:nvSpPr>
          <p:cNvPr id="14" name="Text 7"/>
          <p:cNvSpPr/>
          <p:nvPr/>
        </p:nvSpPr>
        <p:spPr>
          <a:xfrm>
            <a:off x="6194703" y="5185410"/>
            <a:ext cx="7168515" cy="3125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2"/>
              </a:lnSpc>
              <a:buNone/>
            </a:pPr>
            <a:r>
              <a:rPr lang="en-US" sz="153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Provide your student or book ID to librarian to initiate the checkout.</a:t>
            </a:r>
            <a:endParaRPr lang="en-US" sz="1539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4663" y="6130766"/>
            <a:ext cx="977027" cy="1563291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6194703" y="6326148"/>
            <a:ext cx="2442686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4"/>
              </a:lnSpc>
              <a:buNone/>
            </a:pPr>
            <a:r>
              <a:rPr lang="en-US" sz="1923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Checkout</a:t>
            </a:r>
            <a:endParaRPr lang="en-US" sz="1923" dirty="0"/>
          </a:p>
        </p:txBody>
      </p:sp>
      <p:sp>
        <p:nvSpPr>
          <p:cNvPr id="17" name="Text 9"/>
          <p:cNvSpPr/>
          <p:nvPr/>
        </p:nvSpPr>
        <p:spPr>
          <a:xfrm>
            <a:off x="6194703" y="6748701"/>
            <a:ext cx="7168515" cy="3125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2"/>
              </a:lnSpc>
              <a:buNone/>
            </a:pPr>
            <a:r>
              <a:rPr lang="en-US" sz="153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Complete the borrowing process and receive your book.</a:t>
            </a:r>
            <a:endParaRPr lang="en-US" sz="153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703897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Borrowing Process for System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84559"/>
            <a:ext cx="59305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Claim Book ID, Student ID and, Date from Librarian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Librarian claims book, student ID and date,  then enters them to the system.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445555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Update Avaliability Status of The Book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Change the availability of the book to "No" in the database. 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39527"/>
            <a:ext cx="285130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Assign Book to The User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219944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System assigns the book to the relevant user and stores information in database.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823442"/>
            <a:ext cx="629745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Returning Process for User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2851071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3073241"/>
            <a:ext cx="429148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Return Back The Book to The Library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3553658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Identify the book you want to return by its ID and student ID.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4628555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485072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Check Paid Status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5331143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If you passed the due date, you must pay a penalty ten dollars per week.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386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313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67063" y="537329"/>
            <a:ext cx="6082070" cy="6105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09"/>
              </a:lnSpc>
              <a:buNone/>
            </a:pPr>
            <a:r>
              <a:rPr lang="en-US" sz="3847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Returning Process for System</a:t>
            </a:r>
            <a:endParaRPr lang="en-US" sz="3847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7063" y="1440894"/>
            <a:ext cx="977027" cy="156329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537103" y="1636276"/>
            <a:ext cx="5215890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4"/>
              </a:lnSpc>
              <a:buNone/>
            </a:pPr>
            <a:r>
              <a:rPr lang="en-US" sz="1923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Claim Book ID, Student ID and, Date from Librarian</a:t>
            </a:r>
            <a:endParaRPr lang="en-US" sz="1923" dirty="0"/>
          </a:p>
        </p:txBody>
      </p:sp>
      <p:sp>
        <p:nvSpPr>
          <p:cNvPr id="8" name="Text 3"/>
          <p:cNvSpPr/>
          <p:nvPr/>
        </p:nvSpPr>
        <p:spPr>
          <a:xfrm>
            <a:off x="2537103" y="2058829"/>
            <a:ext cx="7168515" cy="3125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2"/>
              </a:lnSpc>
              <a:buNone/>
            </a:pPr>
            <a:r>
              <a:rPr lang="en-US" sz="153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Librarian claims book, student ID and, date then enters them to the system.</a:t>
            </a:r>
            <a:endParaRPr lang="en-US" sz="1539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7063" y="3004185"/>
            <a:ext cx="977027" cy="156329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537103" y="3199567"/>
            <a:ext cx="3718679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4"/>
              </a:lnSpc>
              <a:buNone/>
            </a:pPr>
            <a:r>
              <a:rPr lang="en-US" sz="1923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Check Due Date and Returning Time</a:t>
            </a:r>
            <a:endParaRPr lang="en-US" sz="1923" dirty="0"/>
          </a:p>
        </p:txBody>
      </p:sp>
      <p:sp>
        <p:nvSpPr>
          <p:cNvPr id="11" name="Text 5"/>
          <p:cNvSpPr/>
          <p:nvPr/>
        </p:nvSpPr>
        <p:spPr>
          <a:xfrm>
            <a:off x="2537103" y="3622119"/>
            <a:ext cx="7168515" cy="3125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2"/>
              </a:lnSpc>
              <a:buNone/>
            </a:pPr>
            <a:r>
              <a:rPr lang="en-US" sz="153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Compare the due date and returning time then record returning time in the database. </a:t>
            </a:r>
            <a:endParaRPr lang="en-US" sz="1539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7063" y="4567476"/>
            <a:ext cx="977027" cy="156329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537103" y="4762857"/>
            <a:ext cx="2442686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4"/>
              </a:lnSpc>
              <a:buNone/>
            </a:pPr>
            <a:r>
              <a:rPr lang="en-US" sz="1923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Payment Penalty</a:t>
            </a:r>
            <a:endParaRPr lang="en-US" sz="1923" dirty="0"/>
          </a:p>
        </p:txBody>
      </p:sp>
      <p:sp>
        <p:nvSpPr>
          <p:cNvPr id="14" name="Text 7"/>
          <p:cNvSpPr/>
          <p:nvPr/>
        </p:nvSpPr>
        <p:spPr>
          <a:xfrm>
            <a:off x="2537103" y="5185410"/>
            <a:ext cx="7168515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62"/>
              </a:lnSpc>
              <a:buNone/>
            </a:pPr>
            <a:r>
              <a:rPr lang="en-US" sz="153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If there is any late returning, calculate penalty as a 10 dollars per week then keep payment information in the database.  </a:t>
            </a:r>
            <a:endParaRPr lang="en-US" sz="1539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7063" y="6130766"/>
            <a:ext cx="977027" cy="1563291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2537103" y="6326148"/>
            <a:ext cx="3918704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4"/>
              </a:lnSpc>
              <a:buNone/>
            </a:pPr>
            <a:r>
              <a:rPr lang="en-US" sz="1923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Update Avaliability Status of The Book</a:t>
            </a:r>
            <a:endParaRPr lang="en-US" sz="1923" dirty="0"/>
          </a:p>
        </p:txBody>
      </p:sp>
      <p:sp>
        <p:nvSpPr>
          <p:cNvPr id="17" name="Text 9"/>
          <p:cNvSpPr/>
          <p:nvPr/>
        </p:nvSpPr>
        <p:spPr>
          <a:xfrm>
            <a:off x="2537103" y="6748701"/>
            <a:ext cx="7168515" cy="3125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2"/>
              </a:lnSpc>
              <a:buNone/>
            </a:pPr>
            <a:r>
              <a:rPr lang="en-US" sz="153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Change the availability of the book to "Yes" in the database. </a:t>
            </a:r>
            <a:endParaRPr lang="en-US" sz="1539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544</Words>
  <Application>Microsoft Office PowerPoint</Application>
  <PresentationFormat>Custom</PresentationFormat>
  <Paragraphs>85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adonis-web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Tuna Öztürk</cp:lastModifiedBy>
  <cp:revision>3</cp:revision>
  <dcterms:created xsi:type="dcterms:W3CDTF">2024-04-23T13:32:02Z</dcterms:created>
  <dcterms:modified xsi:type="dcterms:W3CDTF">2024-04-24T19:30:26Z</dcterms:modified>
</cp:coreProperties>
</file>